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318" r:id="rId2"/>
    <p:sldId id="256" r:id="rId3"/>
    <p:sldId id="315" r:id="rId4"/>
    <p:sldId id="258" r:id="rId5"/>
    <p:sldId id="259" r:id="rId6"/>
    <p:sldId id="260" r:id="rId7"/>
    <p:sldId id="262" r:id="rId8"/>
    <p:sldId id="263" r:id="rId9"/>
    <p:sldId id="26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16" r:id="rId26"/>
    <p:sldId id="279" r:id="rId27"/>
    <p:sldId id="29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314" r:id="rId43"/>
    <p:sldId id="294" r:id="rId44"/>
    <p:sldId id="313" r:id="rId45"/>
    <p:sldId id="300" r:id="rId46"/>
    <p:sldId id="307" r:id="rId4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957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09572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109573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09574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9575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9576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9577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9578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9579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9580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9581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9582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9583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09584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9585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9586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81689E3-1429-482A-8AE2-A9CD6F34C83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958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958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43BAD6B-65EC-4E26-BF82-E684BF4CB3C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5861832-1810-49D8-9DE3-07AD5B7FF9D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81A88E5-8F6C-40A5-A5CB-1A24BF1487A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03C715-2F38-4238-A422-B0EA325DF1F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A3C316D-6017-4060-BB6C-E34B7760B20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A728826-6E0C-4FC5-B997-C7C0C8C2CFA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6ED32A2-D12B-4D33-AC6E-A9004F66991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FA283E0-99F3-427A-A09F-AA9F8958935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A2ACE72-FAEA-476C-83BA-3DD420EC847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766E88B-6D0A-4A02-81D9-3ECC6440DBD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8C033D-89C1-4DA1-BFF8-5765BDFF614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C483039-2340-4EDA-98B0-0E81D65AFAE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fld id="{284F7B18-8D94-4073-AE85-22DDC19EAF98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0854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854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08550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08551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108552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108553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08554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108555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08556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08557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08558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85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856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2649183829\Desktop\images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toddlersfrx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981200" y="457200"/>
            <a:ext cx="4933950" cy="62325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Toddler Fracture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Spiral fracture of distal 1/3 of tibia</a:t>
            </a:r>
          </a:p>
          <a:p>
            <a:pPr>
              <a:lnSpc>
                <a:spcPct val="90000"/>
              </a:lnSpc>
            </a:pPr>
            <a:r>
              <a:rPr lang="en-US" sz="2800"/>
              <a:t>Usually simple fall while running or stepping on object</a:t>
            </a:r>
          </a:p>
          <a:p>
            <a:pPr>
              <a:lnSpc>
                <a:spcPct val="90000"/>
              </a:lnSpc>
            </a:pPr>
            <a:r>
              <a:rPr lang="en-US" sz="2800"/>
              <a:t>May occur up to 6 yr age (peak 2-4yr)</a:t>
            </a:r>
          </a:p>
          <a:p>
            <a:pPr>
              <a:lnSpc>
                <a:spcPct val="90000"/>
              </a:lnSpc>
            </a:pPr>
            <a:r>
              <a:rPr lang="en-US" sz="2800"/>
              <a:t>May not be visible on normal AP/Lat film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Oblique film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Repeat films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Callous formation within 1-2 week</a:t>
            </a:r>
          </a:p>
          <a:p>
            <a:pPr>
              <a:lnSpc>
                <a:spcPct val="90000"/>
              </a:lnSpc>
            </a:pPr>
            <a:r>
              <a:rPr lang="en-US" sz="2800"/>
              <a:t>Splint/cast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Healing within 3-4 weeks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Case #2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2yo male with 1 week of progressive limp and leg pain</a:t>
            </a:r>
          </a:p>
          <a:p>
            <a:r>
              <a:rPr lang="en-US" sz="2800"/>
              <a:t>Xray at beginning of symptoms negative</a:t>
            </a:r>
          </a:p>
          <a:p>
            <a:r>
              <a:rPr lang="en-US" sz="2800"/>
              <a:t>Splinted for presumptive fracture</a:t>
            </a:r>
          </a:p>
          <a:p>
            <a:r>
              <a:rPr lang="en-US" sz="2800"/>
              <a:t>Low grade fever, increasing fussiness, now “dragging leg” and refusing to walk</a:t>
            </a:r>
          </a:p>
          <a:p>
            <a:r>
              <a:rPr lang="en-US" sz="2800"/>
              <a:t>Exam</a:t>
            </a:r>
          </a:p>
          <a:p>
            <a:pPr lvl="1"/>
            <a:r>
              <a:rPr lang="en-US" sz="2400"/>
              <a:t>Fussy, ?tender to palpation distal L leg</a:t>
            </a:r>
          </a:p>
          <a:p>
            <a:r>
              <a:rPr lang="en-US" sz="2800"/>
              <a:t>CRP, ESR elevated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100_0793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905000" y="427038"/>
            <a:ext cx="4852988" cy="64309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100_0794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905000" y="457200"/>
            <a:ext cx="5038725" cy="6172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100_0797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836613"/>
            <a:ext cx="7054850" cy="49244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Osteomyelitis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Most common in children &lt;10</a:t>
            </a:r>
          </a:p>
          <a:p>
            <a:pPr>
              <a:lnSpc>
                <a:spcPct val="90000"/>
              </a:lnSpc>
            </a:pPr>
            <a:r>
              <a:rPr lang="en-US" sz="2800"/>
              <a:t>Usually hematogenous seeding of bone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Trauma (even minor) may predispose</a:t>
            </a:r>
          </a:p>
          <a:p>
            <a:pPr>
              <a:lnSpc>
                <a:spcPct val="90000"/>
              </a:lnSpc>
            </a:pPr>
            <a:r>
              <a:rPr lang="en-US" sz="2800"/>
              <a:t>Usually begins in metaphaseal region of long bone</a:t>
            </a:r>
          </a:p>
          <a:p>
            <a:pPr>
              <a:lnSpc>
                <a:spcPct val="90000"/>
              </a:lnSpc>
            </a:pPr>
            <a:r>
              <a:rPr lang="en-US" sz="2800"/>
              <a:t>Inflammatory exudate collects in marrow, cortex, subperiosteal space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Ischemia leads to infarction and pain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Form area of necrotic bone called sequestrum 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Eventually separates to form free body or may be reabsorbed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Osteomyelitis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Common organisms</a:t>
            </a:r>
          </a:p>
          <a:p>
            <a:pPr lvl="1"/>
            <a:r>
              <a:rPr lang="en-US"/>
              <a:t>Staph aureus most common</a:t>
            </a:r>
          </a:p>
          <a:p>
            <a:pPr lvl="1"/>
            <a:r>
              <a:rPr lang="en-US"/>
              <a:t>Group B strep in neonates</a:t>
            </a:r>
          </a:p>
          <a:p>
            <a:pPr lvl="1"/>
            <a:r>
              <a:rPr lang="en-US"/>
              <a:t>H. flu, Strep pyogenes, Salmonella, Pseudomonas, </a:t>
            </a:r>
            <a:r>
              <a:rPr lang="en-US" i="1"/>
              <a:t>Kingella kingae</a:t>
            </a:r>
          </a:p>
          <a:p>
            <a:r>
              <a:rPr lang="en-US"/>
              <a:t>May be difficult to localize</a:t>
            </a:r>
          </a:p>
          <a:p>
            <a:pPr lvl="1"/>
            <a:r>
              <a:rPr lang="en-US"/>
              <a:t>Neonates</a:t>
            </a:r>
          </a:p>
          <a:p>
            <a:pPr lvl="1"/>
            <a:r>
              <a:rPr lang="en-US"/>
              <a:t>Spine, pelvis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Osteomyelitis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Diagnosis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Radiographs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May be normal or nonspecific for 10-14 days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Bone scan, CT, MRI may be needed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Acute phase reactants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WBC normal initially in 60% cases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CRP rises in 8 hours, peaks 2 days, normalizes over 1 week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ESR normal in 25% new onset cases, may be useful for monitoring therapy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Blood culture positive 50-60% cases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Bone aspiration or biopsy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Treatment is 3-6 weeks of antibiotic therapy</a:t>
            </a:r>
          </a:p>
          <a:p>
            <a:pPr lvl="1">
              <a:lnSpc>
                <a:spcPct val="90000"/>
              </a:lnSpc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Case #3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 year old female with worsening limp and leg pain.  Tactile fever at home</a:t>
            </a:r>
          </a:p>
          <a:p>
            <a:r>
              <a:rPr lang="en-US"/>
              <a:t>Recent URI, otherwise healthy</a:t>
            </a:r>
          </a:p>
          <a:p>
            <a:r>
              <a:rPr lang="en-US"/>
              <a:t>Exam</a:t>
            </a:r>
          </a:p>
          <a:p>
            <a:pPr lvl="1"/>
            <a:r>
              <a:rPr lang="en-US"/>
              <a:t>Uncomfortable, lying in bed, cries when approached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89038"/>
          </a:xfrm>
        </p:spPr>
        <p:txBody>
          <a:bodyPr/>
          <a:lstStyle/>
          <a:p>
            <a:pPr algn="ctr"/>
            <a:r>
              <a:rPr lang="en-US" sz="6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Limping Child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2514600"/>
            <a:ext cx="8763000" cy="3771900"/>
          </a:xfrm>
        </p:spPr>
        <p:txBody>
          <a:bodyPr/>
          <a:lstStyle/>
          <a:p>
            <a:pPr algn="ctr"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Reza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Shiari</a:t>
            </a:r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Associate Professor in Pediatric Rheumatology.</a:t>
            </a:r>
          </a:p>
          <a:p>
            <a:pPr algn="ctr">
              <a:buNone/>
            </a:pP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Shahid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Beheshti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University of Medical Sciences</a:t>
            </a:r>
          </a:p>
          <a:p>
            <a:pPr algn="ctr">
              <a:buNone/>
            </a:pP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Mofid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Children Hospital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septic hip 1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219200" y="908050"/>
            <a:ext cx="6858000" cy="45894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septic hip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914400"/>
            <a:ext cx="7848600" cy="50657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Septic Arthritis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Usually hematogenous seeding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Extension of osteomyelitis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Direct inoculation into joint from penetrating trauma</a:t>
            </a:r>
          </a:p>
          <a:p>
            <a:pPr>
              <a:lnSpc>
                <a:spcPct val="90000"/>
              </a:lnSpc>
            </a:pPr>
            <a:r>
              <a:rPr lang="en-US" sz="2800"/>
              <a:t>Etiology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Staph aureus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(H. flu historically)</a:t>
            </a:r>
          </a:p>
          <a:p>
            <a:pPr lvl="1">
              <a:lnSpc>
                <a:spcPct val="90000"/>
              </a:lnSpc>
            </a:pPr>
            <a:r>
              <a:rPr lang="en-US" sz="2400" i="1"/>
              <a:t>Kingella kingae</a:t>
            </a:r>
            <a:endParaRPr lang="en-US" sz="2400"/>
          </a:p>
          <a:p>
            <a:pPr lvl="1">
              <a:lnSpc>
                <a:spcPct val="90000"/>
              </a:lnSpc>
            </a:pPr>
            <a:r>
              <a:rPr lang="en-US" sz="2400"/>
              <a:t>Neonates: E. coli, Candida, GBS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Adolescents: N. Gonorrhea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Septic Arthritis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Presentation</a:t>
            </a:r>
          </a:p>
          <a:p>
            <a:pPr lvl="1"/>
            <a:r>
              <a:rPr lang="en-US" sz="2400"/>
              <a:t>Acute joint inflammation</a:t>
            </a:r>
          </a:p>
          <a:p>
            <a:pPr lvl="2"/>
            <a:r>
              <a:rPr lang="en-US" sz="2000"/>
              <a:t>Swelling, redness, pain</a:t>
            </a:r>
          </a:p>
          <a:p>
            <a:pPr lvl="2"/>
            <a:r>
              <a:rPr lang="en-US" sz="2000"/>
              <a:t>“Pseudoparalysis”</a:t>
            </a:r>
          </a:p>
          <a:p>
            <a:pPr lvl="1"/>
            <a:r>
              <a:rPr lang="en-US" sz="2400"/>
              <a:t>Joint held in position to maximize intra-articular space and minimize pressure and pain</a:t>
            </a:r>
          </a:p>
          <a:p>
            <a:pPr lvl="2"/>
            <a:r>
              <a:rPr lang="en-US" sz="2000"/>
              <a:t>Hip – flexion, abduction, external rotation</a:t>
            </a:r>
          </a:p>
          <a:p>
            <a:pPr lvl="2"/>
            <a:r>
              <a:rPr lang="en-US" sz="2000"/>
              <a:t>Knee  - partial flexion</a:t>
            </a:r>
          </a:p>
          <a:p>
            <a:pPr lvl="2"/>
            <a:r>
              <a:rPr lang="en-US" sz="2000"/>
              <a:t>Shoulder – adduction and internal rotation</a:t>
            </a:r>
          </a:p>
          <a:p>
            <a:pPr lvl="2"/>
            <a:r>
              <a:rPr lang="en-US" sz="2000"/>
              <a:t>Elbow – midflexion</a:t>
            </a:r>
          </a:p>
          <a:p>
            <a:pPr lvl="1"/>
            <a:r>
              <a:rPr lang="en-US" sz="2400"/>
              <a:t>Often have fever and ill appearance</a:t>
            </a:r>
          </a:p>
          <a:p>
            <a:pPr lvl="2">
              <a:buFont typeface="Wingdings" pitchFamily="2" charset="2"/>
              <a:buNone/>
            </a:pPr>
            <a:endParaRPr lang="en-US" sz="2000"/>
          </a:p>
          <a:p>
            <a:pPr lvl="2">
              <a:buFont typeface="Wingdings" pitchFamily="2" charset="2"/>
              <a:buNone/>
            </a:pP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Septic Arthritis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Diagnosis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Blood culture positive 30-40%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Elevated CRP, ESR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Arthrocentesis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Imaging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Widening of joint space, soft tissue swelling</a:t>
            </a:r>
          </a:p>
          <a:p>
            <a:pPr lvl="2">
              <a:lnSpc>
                <a:spcPct val="90000"/>
              </a:lnSpc>
            </a:pPr>
            <a:r>
              <a:rPr lang="en-US" sz="1800"/>
              <a:t>Ultrasound useful for hip effusion</a:t>
            </a:r>
          </a:p>
          <a:p>
            <a:pPr>
              <a:lnSpc>
                <a:spcPct val="90000"/>
              </a:lnSpc>
            </a:pPr>
            <a:r>
              <a:rPr lang="en-US" sz="2400"/>
              <a:t>Treatment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Antibiotic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Irrigation and drainage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Prompt surgical drainage of hip (and often shoulder) needed to reduce intra-articular pressure and avoid avascular necrosis of femoral head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514600"/>
            <a:ext cx="8229600" cy="1371600"/>
          </a:xfrm>
        </p:spPr>
        <p:txBody>
          <a:bodyPr/>
          <a:lstStyle/>
          <a:p>
            <a:pPr algn="ctr">
              <a:buNone/>
            </a:pPr>
            <a:r>
              <a:rPr lang="en-US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Diagnostic </a:t>
            </a:r>
            <a:r>
              <a:rPr lang="en-US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Dilemmas ?</a:t>
            </a:r>
            <a:endParaRPr lang="en-US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648200"/>
          </a:xfrm>
        </p:spPr>
        <p:txBody>
          <a:bodyPr/>
          <a:lstStyle/>
          <a:p>
            <a:r>
              <a:rPr lang="en-US" dirty="0"/>
              <a:t>Transient </a:t>
            </a:r>
            <a:r>
              <a:rPr lang="en-US" dirty="0" err="1"/>
              <a:t>synovitis</a:t>
            </a:r>
            <a:r>
              <a:rPr lang="en-US" dirty="0"/>
              <a:t> of hip (“toxic </a:t>
            </a:r>
            <a:r>
              <a:rPr lang="en-US" dirty="0" err="1"/>
              <a:t>synovitis</a:t>
            </a:r>
            <a:r>
              <a:rPr lang="en-US" dirty="0"/>
              <a:t>”)</a:t>
            </a:r>
          </a:p>
          <a:p>
            <a:pPr lvl="2"/>
            <a:r>
              <a:rPr lang="en-US" dirty="0"/>
              <a:t>Non-infectious, inflammatory condition</a:t>
            </a:r>
          </a:p>
          <a:p>
            <a:pPr lvl="2"/>
            <a:r>
              <a:rPr lang="en-US" dirty="0"/>
              <a:t>Usually children 3 – 8yrs</a:t>
            </a:r>
          </a:p>
          <a:p>
            <a:pPr lvl="2"/>
            <a:r>
              <a:rPr lang="en-US" dirty="0"/>
              <a:t>May follow viral URI</a:t>
            </a:r>
          </a:p>
          <a:p>
            <a:pPr lvl="2"/>
            <a:r>
              <a:rPr lang="en-US" dirty="0"/>
              <a:t>Mild fever, limp, </a:t>
            </a:r>
            <a:r>
              <a:rPr lang="en-US" dirty="0" smtClean="0"/>
              <a:t>fussiness</a:t>
            </a:r>
          </a:p>
          <a:p>
            <a:pPr lvl="2">
              <a:buNone/>
            </a:pPr>
            <a:endParaRPr lang="en-US" dirty="0"/>
          </a:p>
          <a:p>
            <a:pPr lvl="2"/>
            <a:r>
              <a:rPr lang="en-US" b="1" i="1" dirty="0"/>
              <a:t>Minimal limitation of range of motion</a:t>
            </a:r>
          </a:p>
          <a:p>
            <a:pPr lvl="2"/>
            <a:r>
              <a:rPr lang="en-US" dirty="0"/>
              <a:t>ESR, CRP, WBC usually normal</a:t>
            </a:r>
          </a:p>
          <a:p>
            <a:pPr lvl="2"/>
            <a:r>
              <a:rPr lang="en-US" dirty="0"/>
              <a:t>Managed with rest, NSAIDs, close follow up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Diagnostic Dilemmas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Overlying cellulitis vs Septic Arthritis</a:t>
            </a:r>
          </a:p>
          <a:p>
            <a:r>
              <a:rPr lang="en-US"/>
              <a:t>Other causes of acute arthritis</a:t>
            </a:r>
          </a:p>
          <a:p>
            <a:pPr lvl="1"/>
            <a:r>
              <a:rPr lang="en-US"/>
              <a:t>HSP</a:t>
            </a:r>
          </a:p>
          <a:p>
            <a:pPr lvl="1"/>
            <a:r>
              <a:rPr lang="en-US"/>
              <a:t>Serum sickness</a:t>
            </a:r>
          </a:p>
          <a:p>
            <a:pPr lvl="1"/>
            <a:r>
              <a:rPr lang="en-US"/>
              <a:t>JRA, lupus</a:t>
            </a:r>
          </a:p>
          <a:p>
            <a:pPr lvl="1"/>
            <a:r>
              <a:rPr lang="en-US"/>
              <a:t>Tick borne illness</a:t>
            </a:r>
          </a:p>
          <a:p>
            <a:pPr lvl="1"/>
            <a:endParaRPr lang="en-US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Case #4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 yo male with 3d h/o limp and thigh pain</a:t>
            </a:r>
          </a:p>
          <a:p>
            <a:r>
              <a:rPr lang="en-US"/>
              <a:t>No fever</a:t>
            </a:r>
          </a:p>
          <a:p>
            <a:r>
              <a:rPr lang="en-US"/>
              <a:t>Some improvement with ibuprofen </a:t>
            </a:r>
          </a:p>
          <a:p>
            <a:r>
              <a:rPr lang="en-US"/>
              <a:t>Active and playful</a:t>
            </a:r>
          </a:p>
          <a:p>
            <a:r>
              <a:rPr lang="en-US"/>
              <a:t>Uncomfortable with rotation of hip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 descr="avnhip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295400" y="762000"/>
            <a:ext cx="6781800" cy="50434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838200"/>
            <a:ext cx="3886200" cy="990600"/>
          </a:xfrm>
        </p:spPr>
        <p:txBody>
          <a:bodyPr/>
          <a:lstStyle/>
          <a:p>
            <a:pPr algn="ctr"/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Gait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1026" name="Picture 2" descr="C:\Users\2649183829\Desktop\symp_leg_harrington1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52600"/>
            <a:ext cx="8229600" cy="4705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Avascular Necrosis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Legg-Calve-Perthes Disease</a:t>
            </a:r>
          </a:p>
          <a:p>
            <a:r>
              <a:rPr lang="en-US"/>
              <a:t>Usually occurs 2 – 12 yrs (avg 7)</a:t>
            </a:r>
          </a:p>
          <a:p>
            <a:r>
              <a:rPr lang="en-US"/>
              <a:t>Males &gt; female</a:t>
            </a:r>
          </a:p>
          <a:p>
            <a:r>
              <a:rPr lang="en-US"/>
              <a:t>May be secondary to repeated micro-trauma</a:t>
            </a:r>
          </a:p>
          <a:p>
            <a:r>
              <a:rPr lang="en-US"/>
              <a:t>Recurrent episodes of hip irritability common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AVN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Risk of later degenerative arthritis</a:t>
            </a:r>
          </a:p>
          <a:p>
            <a:pPr lvl="1">
              <a:lnSpc>
                <a:spcPct val="90000"/>
              </a:lnSpc>
            </a:pPr>
            <a:r>
              <a:rPr lang="en-US"/>
              <a:t>Worse prognosis with older age (&gt;10) and extensive femoral head deformity</a:t>
            </a:r>
          </a:p>
          <a:p>
            <a:pPr lvl="1">
              <a:lnSpc>
                <a:spcPct val="90000"/>
              </a:lnSpc>
            </a:pPr>
            <a:r>
              <a:rPr lang="en-US"/>
              <a:t>Very good prognosis in children &lt;5</a:t>
            </a:r>
          </a:p>
          <a:p>
            <a:pPr>
              <a:lnSpc>
                <a:spcPct val="90000"/>
              </a:lnSpc>
            </a:pPr>
            <a:r>
              <a:rPr lang="en-US"/>
              <a:t>Treatment</a:t>
            </a:r>
          </a:p>
          <a:p>
            <a:pPr lvl="1">
              <a:lnSpc>
                <a:spcPct val="90000"/>
              </a:lnSpc>
            </a:pPr>
            <a:r>
              <a:rPr lang="en-US"/>
              <a:t>Symptomatic – rest, pain meds</a:t>
            </a:r>
          </a:p>
          <a:p>
            <a:pPr lvl="1">
              <a:lnSpc>
                <a:spcPct val="90000"/>
              </a:lnSpc>
            </a:pPr>
            <a:r>
              <a:rPr lang="en-US"/>
              <a:t>Observation for children &lt;6</a:t>
            </a:r>
          </a:p>
          <a:p>
            <a:pPr lvl="1">
              <a:lnSpc>
                <a:spcPct val="90000"/>
              </a:lnSpc>
            </a:pPr>
            <a:r>
              <a:rPr lang="en-US"/>
              <a:t>Surgery for older children with severe involvement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Case #5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5yo female with several days of leg and back pain, decreased appetite and activity and ?weight loss</a:t>
            </a:r>
          </a:p>
          <a:p>
            <a:r>
              <a:rPr lang="en-US" sz="2800"/>
              <a:t>Xrays pelvis at outside facility negative 2 d before</a:t>
            </a:r>
          </a:p>
          <a:p>
            <a:r>
              <a:rPr lang="en-US" sz="2800"/>
              <a:t>Pt alert, thin, ill and uncomfortable appearing.  Cries with manipulation of hips/legs.  ? Firmness to palpation in upper abdomen</a:t>
            </a:r>
          </a:p>
          <a:p>
            <a:r>
              <a:rPr lang="en-US" sz="2800"/>
              <a:t>CBC, chemistry normal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5" descr="neuroblastoma4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228600"/>
            <a:ext cx="5351463" cy="6629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Neoplastic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Leukemia</a:t>
            </a:r>
          </a:p>
          <a:p>
            <a:pPr>
              <a:lnSpc>
                <a:spcPct val="90000"/>
              </a:lnSpc>
            </a:pPr>
            <a:r>
              <a:rPr lang="en-US"/>
              <a:t>Neuroblastoma</a:t>
            </a:r>
          </a:p>
          <a:p>
            <a:pPr>
              <a:lnSpc>
                <a:spcPct val="90000"/>
              </a:lnSpc>
            </a:pPr>
            <a:r>
              <a:rPr lang="en-US"/>
              <a:t>Primary bone tumors</a:t>
            </a:r>
          </a:p>
          <a:p>
            <a:pPr lvl="1">
              <a:lnSpc>
                <a:spcPct val="90000"/>
              </a:lnSpc>
            </a:pPr>
            <a:r>
              <a:rPr lang="en-US"/>
              <a:t>Benign</a:t>
            </a:r>
          </a:p>
          <a:p>
            <a:pPr lvl="2">
              <a:lnSpc>
                <a:spcPct val="90000"/>
              </a:lnSpc>
            </a:pPr>
            <a:r>
              <a:rPr lang="en-US"/>
              <a:t>Unicameral bone cyst</a:t>
            </a:r>
          </a:p>
          <a:p>
            <a:pPr lvl="2">
              <a:lnSpc>
                <a:spcPct val="90000"/>
              </a:lnSpc>
            </a:pPr>
            <a:r>
              <a:rPr lang="en-US"/>
              <a:t>Osteoid osteoma</a:t>
            </a:r>
          </a:p>
          <a:p>
            <a:pPr lvl="1">
              <a:lnSpc>
                <a:spcPct val="90000"/>
              </a:lnSpc>
            </a:pPr>
            <a:r>
              <a:rPr lang="en-US"/>
              <a:t>Malignant</a:t>
            </a:r>
          </a:p>
          <a:p>
            <a:pPr lvl="2">
              <a:lnSpc>
                <a:spcPct val="90000"/>
              </a:lnSpc>
            </a:pPr>
            <a:r>
              <a:rPr lang="en-US"/>
              <a:t>Ewing and osteogenic sarcomas</a:t>
            </a:r>
          </a:p>
          <a:p>
            <a:pPr>
              <a:lnSpc>
                <a:spcPct val="90000"/>
              </a:lnSpc>
            </a:pPr>
            <a:r>
              <a:rPr lang="en-US"/>
              <a:t>Spinal tumors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Picture 5" descr="osteoid osteoma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219200" y="1049338"/>
            <a:ext cx="6324600" cy="44418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5" descr="ewings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447800" y="876300"/>
            <a:ext cx="6324600" cy="43195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Case #6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12yo male with chief complaint of knee pain</a:t>
            </a:r>
          </a:p>
          <a:p>
            <a:pPr>
              <a:lnSpc>
                <a:spcPct val="90000"/>
              </a:lnSpc>
            </a:pPr>
            <a:r>
              <a:rPr lang="en-US"/>
              <a:t>Present for a couple weeks, acutely worsened after playing basketball</a:t>
            </a:r>
          </a:p>
          <a:p>
            <a:pPr>
              <a:lnSpc>
                <a:spcPct val="90000"/>
              </a:lnSpc>
            </a:pPr>
            <a:r>
              <a:rPr lang="en-US"/>
              <a:t>No fever, no other symptoms</a:t>
            </a:r>
          </a:p>
          <a:p>
            <a:pPr>
              <a:lnSpc>
                <a:spcPct val="90000"/>
              </a:lnSpc>
            </a:pPr>
            <a:r>
              <a:rPr lang="en-US"/>
              <a:t>Exam: walks with limp</a:t>
            </a:r>
          </a:p>
          <a:p>
            <a:pPr lvl="1">
              <a:lnSpc>
                <a:spcPct val="90000"/>
              </a:lnSpc>
            </a:pPr>
            <a:r>
              <a:rPr lang="en-US"/>
              <a:t>Knee – no swelling, no tenderness, normal range of motion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Picture 5" descr="scfe1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696913"/>
            <a:ext cx="6858000" cy="5073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9" name="Picture 5" descr="scfe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990600" y="908050"/>
            <a:ext cx="7162800" cy="47688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/>
          <a:lstStyle/>
          <a:p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Limp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Antalgic</a:t>
            </a:r>
            <a:r>
              <a:rPr lang="en-US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gait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Pain leads to shortened stance phase on affected side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Most common acute presentation of limp</a:t>
            </a:r>
          </a:p>
          <a:p>
            <a:pPr>
              <a:lnSpc>
                <a:spcPct val="90000"/>
              </a:lnSpc>
            </a:pPr>
            <a:r>
              <a:rPr lang="en-US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Trendelenberg</a:t>
            </a:r>
            <a:endParaRPr lang="en-US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90000"/>
              </a:lnSpc>
            </a:pPr>
            <a:r>
              <a:rPr lang="en-US" sz="2400" dirty="0"/>
              <a:t>Underlying proximal muscle weakness or hip instability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Equal stance phase, but trunk shifts over affected extremity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Usually non-painful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“waddling” gait if bilateral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Slipped Capital Femoral Epiphysis</a:t>
            </a:r>
            <a:br>
              <a:rPr lang="en-US" sz="4000"/>
            </a:br>
            <a:r>
              <a:rPr lang="en-US" sz="4000"/>
              <a:t>(SCFE)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Most common adolescent hip disorder</a:t>
            </a:r>
          </a:p>
          <a:p>
            <a:r>
              <a:rPr lang="en-US" sz="2800"/>
              <a:t>Type of epiphyseal fracture</a:t>
            </a:r>
          </a:p>
          <a:p>
            <a:r>
              <a:rPr lang="en-US" sz="2800"/>
              <a:t>Common in obese adolescents</a:t>
            </a:r>
          </a:p>
          <a:p>
            <a:pPr lvl="1">
              <a:buFont typeface="Wingdings" pitchFamily="2" charset="2"/>
              <a:buNone/>
            </a:pPr>
            <a:r>
              <a:rPr lang="en-US" sz="2400"/>
              <a:t>(also in tall, thin kids after growth spurt)</a:t>
            </a:r>
          </a:p>
          <a:p>
            <a:r>
              <a:rPr lang="en-US" sz="2800"/>
              <a:t>May present with chronic limp, acute pain or combination </a:t>
            </a:r>
          </a:p>
          <a:p>
            <a:r>
              <a:rPr lang="en-US" sz="2800"/>
              <a:t>Hold leg in slight external rotation and have limited internal rotation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SCFE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Xray</a:t>
            </a:r>
          </a:p>
          <a:p>
            <a:pPr lvl="1">
              <a:lnSpc>
                <a:spcPct val="90000"/>
              </a:lnSpc>
            </a:pPr>
            <a:r>
              <a:rPr lang="en-US"/>
              <a:t>Need both hips for comparison</a:t>
            </a:r>
          </a:p>
          <a:p>
            <a:pPr lvl="1">
              <a:lnSpc>
                <a:spcPct val="90000"/>
              </a:lnSpc>
            </a:pPr>
            <a:r>
              <a:rPr lang="en-US"/>
              <a:t>Need frog-leg radiograph</a:t>
            </a:r>
          </a:p>
          <a:p>
            <a:pPr lvl="1">
              <a:lnSpc>
                <a:spcPct val="90000"/>
              </a:lnSpc>
            </a:pPr>
            <a:r>
              <a:rPr lang="en-US"/>
              <a:t>Earliest sign is widening of epiphysis</a:t>
            </a:r>
          </a:p>
          <a:p>
            <a:pPr lvl="2">
              <a:lnSpc>
                <a:spcPct val="90000"/>
              </a:lnSpc>
            </a:pPr>
            <a:r>
              <a:rPr lang="en-US"/>
              <a:t>“pre-slip” condition</a:t>
            </a:r>
          </a:p>
          <a:p>
            <a:pPr lvl="1">
              <a:lnSpc>
                <a:spcPct val="90000"/>
              </a:lnSpc>
            </a:pPr>
            <a:r>
              <a:rPr lang="en-US"/>
              <a:t>Line drawn along outer aspect of femoral neck should intersect the femoral capital epiphysis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scfe1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696913"/>
            <a:ext cx="6858000" cy="5073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scfe1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696913"/>
            <a:ext cx="6858000" cy="5073650"/>
          </a:xfrm>
          <a:noFill/>
          <a:ln/>
        </p:spPr>
      </p:pic>
      <p:sp>
        <p:nvSpPr>
          <p:cNvPr id="56323" name="Line 3"/>
          <p:cNvSpPr>
            <a:spLocks noChangeShapeType="1"/>
          </p:cNvSpPr>
          <p:nvPr/>
        </p:nvSpPr>
        <p:spPr bwMode="auto">
          <a:xfrm flipV="1">
            <a:off x="1524000" y="2971800"/>
            <a:ext cx="16764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scfe1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696913"/>
            <a:ext cx="6858000" cy="5073650"/>
          </a:xfrm>
          <a:noFill/>
          <a:ln/>
        </p:spPr>
      </p:pic>
      <p:sp>
        <p:nvSpPr>
          <p:cNvPr id="111619" name="Line 3"/>
          <p:cNvSpPr>
            <a:spLocks noChangeShapeType="1"/>
          </p:cNvSpPr>
          <p:nvPr/>
        </p:nvSpPr>
        <p:spPr bwMode="auto">
          <a:xfrm flipV="1">
            <a:off x="1524000" y="2971800"/>
            <a:ext cx="16764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1621" name="Line 5"/>
          <p:cNvSpPr>
            <a:spLocks noChangeShapeType="1"/>
          </p:cNvSpPr>
          <p:nvPr/>
        </p:nvSpPr>
        <p:spPr bwMode="auto">
          <a:xfrm>
            <a:off x="6019800" y="2895600"/>
            <a:ext cx="19050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Many causes of acute limp</a:t>
            </a:r>
          </a:p>
          <a:p>
            <a:pPr lvl="1">
              <a:lnSpc>
                <a:spcPct val="90000"/>
              </a:lnSpc>
            </a:pPr>
            <a:r>
              <a:rPr lang="en-US"/>
              <a:t>Range from trivial (new shoes) to life threatening</a:t>
            </a:r>
          </a:p>
          <a:p>
            <a:pPr lvl="1">
              <a:lnSpc>
                <a:spcPct val="90000"/>
              </a:lnSpc>
            </a:pPr>
            <a:r>
              <a:rPr lang="en-US"/>
              <a:t>Thorough history and physical important</a:t>
            </a:r>
          </a:p>
          <a:p>
            <a:pPr lvl="1">
              <a:lnSpc>
                <a:spcPct val="90000"/>
              </a:lnSpc>
            </a:pPr>
            <a:r>
              <a:rPr lang="en-US"/>
              <a:t>Liberal use of imaging studies</a:t>
            </a:r>
          </a:p>
          <a:p>
            <a:pPr lvl="1">
              <a:lnSpc>
                <a:spcPct val="90000"/>
              </a:lnSpc>
            </a:pPr>
            <a:r>
              <a:rPr lang="en-US"/>
              <a:t>Keep in mind common conditions for each age group</a:t>
            </a:r>
          </a:p>
          <a:p>
            <a:pPr lvl="1">
              <a:lnSpc>
                <a:spcPct val="90000"/>
              </a:lnSpc>
            </a:pPr>
            <a:r>
              <a:rPr lang="en-US"/>
              <a:t>Close follow up if diagnosis in doubt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2649183829\Desktop\images9TPODKBR.jpg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Oval 6"/>
          <p:cNvSpPr/>
          <p:nvPr/>
        </p:nvSpPr>
        <p:spPr bwMode="auto">
          <a:xfrm>
            <a:off x="228600" y="0"/>
            <a:ext cx="3505200" cy="22098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For Your Attention!</a:t>
            </a: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371600"/>
          </a:xfrm>
        </p:spPr>
        <p:txBody>
          <a:bodyPr/>
          <a:lstStyle/>
          <a:p>
            <a:r>
              <a:rPr lang="en-US" dirty="0"/>
              <a:t>Differential Diagnosis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24001"/>
            <a:ext cx="2971800" cy="2286000"/>
          </a:xfrm>
        </p:spPr>
        <p:txBody>
          <a:bodyPr/>
          <a:lstStyle/>
          <a:p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Trauma</a:t>
            </a:r>
          </a:p>
          <a:p>
            <a:pPr lvl="1"/>
            <a:r>
              <a:rPr lang="en-US" dirty="0"/>
              <a:t>Acute</a:t>
            </a:r>
          </a:p>
          <a:p>
            <a:pPr lvl="1"/>
            <a:r>
              <a:rPr lang="en-US" dirty="0"/>
              <a:t>Repetitive</a:t>
            </a:r>
          </a:p>
          <a:p>
            <a:pPr lvl="2"/>
            <a:r>
              <a:rPr lang="en-US" dirty="0"/>
              <a:t>SCFE, </a:t>
            </a:r>
            <a:r>
              <a:rPr lang="en-US" dirty="0" smtClean="0"/>
              <a:t>AVN</a:t>
            </a:r>
            <a:endParaRPr lang="en-US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172200" y="4572000"/>
            <a:ext cx="3048000" cy="2209800"/>
          </a:xfrm>
        </p:spPr>
        <p:txBody>
          <a:bodyPr/>
          <a:lstStyle/>
          <a:p>
            <a:r>
              <a:rPr lang="en-US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Neoplastic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/>
              <a:t>Leukemia</a:t>
            </a:r>
          </a:p>
          <a:p>
            <a:pPr lvl="1"/>
            <a:r>
              <a:rPr lang="en-US" dirty="0"/>
              <a:t>Primary and metastatic bone lesions</a:t>
            </a:r>
          </a:p>
          <a:p>
            <a:pPr lvl="1">
              <a:buFont typeface="Wingdings" pitchFamily="2" charset="2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981200" y="3276600"/>
            <a:ext cx="4572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US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Infectious/inflammatory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Septic arthritis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Inflammatory arthritis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Osteomyelitis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Diskitis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95600" y="152400"/>
            <a:ext cx="3657600" cy="1066800"/>
          </a:xfrm>
        </p:spPr>
        <p:txBody>
          <a:bodyPr/>
          <a:lstStyle/>
          <a:p>
            <a:pPr algn="ctr"/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Age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990600"/>
            <a:ext cx="3048000" cy="2286000"/>
          </a:xfrm>
        </p:spPr>
        <p:txBody>
          <a:bodyPr/>
          <a:lstStyle/>
          <a:p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Toddler (1-3yr)</a:t>
            </a:r>
          </a:p>
          <a:p>
            <a:pPr lvl="1"/>
            <a:r>
              <a:rPr lang="en-US" dirty="0"/>
              <a:t>Infection</a:t>
            </a:r>
          </a:p>
          <a:p>
            <a:pPr lvl="1"/>
            <a:r>
              <a:rPr lang="en-US" dirty="0"/>
              <a:t>Occult trauma</a:t>
            </a:r>
          </a:p>
          <a:p>
            <a:pPr lvl="1"/>
            <a:r>
              <a:rPr lang="en-US" dirty="0" err="1" smtClean="0"/>
              <a:t>Neoplasia</a:t>
            </a:r>
            <a:endParaRPr 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0" y="4419600"/>
            <a:ext cx="3429000" cy="2438400"/>
          </a:xfrm>
        </p:spPr>
        <p:txBody>
          <a:bodyPr/>
          <a:lstStyle/>
          <a:p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Adolescent (11+)</a:t>
            </a:r>
          </a:p>
          <a:p>
            <a:pPr lvl="1"/>
            <a:r>
              <a:rPr lang="en-US" dirty="0"/>
              <a:t>SCFE</a:t>
            </a:r>
          </a:p>
          <a:p>
            <a:pPr lvl="1"/>
            <a:r>
              <a:rPr lang="en-US" dirty="0"/>
              <a:t>Rheumatologic disorder</a:t>
            </a:r>
          </a:p>
          <a:p>
            <a:pPr lvl="1"/>
            <a:r>
              <a:rPr lang="en-US" dirty="0"/>
              <a:t>Trauma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133600" y="2895600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Child (4-10)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Infection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Transient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synovitis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LCPD / AVN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Rheumatologic disorder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Trauma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Neoplasm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971800" y="304800"/>
            <a:ext cx="3810000" cy="1219200"/>
          </a:xfrm>
        </p:spPr>
        <p:txBody>
          <a:bodyPr/>
          <a:lstStyle/>
          <a:p>
            <a:pPr algn="ctr"/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534400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History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Onset of symptoms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Fever, systemic symptoms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History of trauma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Often present, may be misleading</a:t>
            </a:r>
          </a:p>
          <a:p>
            <a:pPr>
              <a:lnSpc>
                <a:spcPct val="90000"/>
              </a:lnSpc>
            </a:pP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Physical examination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Inspection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Observe gait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Range of motion (feet, knees, hips)</a:t>
            </a:r>
          </a:p>
          <a:p>
            <a:pPr lvl="2">
              <a:lnSpc>
                <a:spcPct val="90000"/>
              </a:lnSpc>
            </a:pPr>
            <a:endParaRPr lang="en-US" dirty="0"/>
          </a:p>
          <a:p>
            <a:pPr lvl="2"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228600"/>
            <a:ext cx="4572000" cy="1371600"/>
          </a:xfrm>
        </p:spPr>
        <p:txBody>
          <a:bodyPr/>
          <a:lstStyle/>
          <a:p>
            <a:pPr algn="ctr"/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3886200"/>
          </a:xfrm>
        </p:spPr>
        <p:txBody>
          <a:bodyPr/>
          <a:lstStyle/>
          <a:p>
            <a:r>
              <a:rPr lang="en-US" dirty="0" err="1"/>
              <a:t>Xray</a:t>
            </a:r>
            <a:endParaRPr lang="en-US" dirty="0"/>
          </a:p>
          <a:p>
            <a:r>
              <a:rPr lang="en-US" dirty="0"/>
              <a:t>Labs</a:t>
            </a:r>
          </a:p>
          <a:p>
            <a:pPr lvl="1"/>
            <a:r>
              <a:rPr lang="en-US" dirty="0"/>
              <a:t>CBC, ESR, CRP may be helpful in some instances</a:t>
            </a:r>
          </a:p>
          <a:p>
            <a:r>
              <a:rPr lang="en-US" dirty="0"/>
              <a:t>Other imaging</a:t>
            </a:r>
          </a:p>
          <a:p>
            <a:pPr lvl="1"/>
            <a:r>
              <a:rPr lang="en-US" dirty="0"/>
              <a:t>Ultrasound (hips)</a:t>
            </a:r>
          </a:p>
          <a:p>
            <a:pPr lvl="1"/>
            <a:r>
              <a:rPr lang="en-US" dirty="0"/>
              <a:t>CT /MRI</a:t>
            </a:r>
          </a:p>
          <a:p>
            <a:pPr lvl="1"/>
            <a:r>
              <a:rPr lang="en-US" dirty="0"/>
              <a:t>Bone scan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#1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229600" cy="3886200"/>
          </a:xfrm>
        </p:spPr>
        <p:txBody>
          <a:bodyPr/>
          <a:lstStyle/>
          <a:p>
            <a:r>
              <a:rPr lang="en-US" dirty="0"/>
              <a:t>18 month old with acute onset limp</a:t>
            </a:r>
          </a:p>
          <a:p>
            <a:r>
              <a:rPr lang="en-US" dirty="0" err="1"/>
              <a:t>Afebrile</a:t>
            </a:r>
            <a:r>
              <a:rPr lang="en-US" dirty="0"/>
              <a:t>, otherwise no complaints</a:t>
            </a:r>
          </a:p>
          <a:p>
            <a:r>
              <a:rPr lang="en-US" dirty="0"/>
              <a:t>Happy and playful until stands up</a:t>
            </a:r>
          </a:p>
          <a:p>
            <a:pPr lvl="1"/>
            <a:r>
              <a:rPr lang="en-US" dirty="0"/>
              <a:t>Fussing, resists weight bearing on R</a:t>
            </a:r>
          </a:p>
          <a:p>
            <a:r>
              <a:rPr lang="en-US" dirty="0"/>
              <a:t>Normal examination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336</TotalTime>
  <Words>1092</Words>
  <Application>Microsoft Office PowerPoint</Application>
  <PresentationFormat>On-screen Show (4:3)</PresentationFormat>
  <Paragraphs>233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Pixel</vt:lpstr>
      <vt:lpstr>Slide 1</vt:lpstr>
      <vt:lpstr>The Limping Child</vt:lpstr>
      <vt:lpstr>Normal Gait </vt:lpstr>
      <vt:lpstr>Limp</vt:lpstr>
      <vt:lpstr>Differential Diagnosis</vt:lpstr>
      <vt:lpstr>By Age</vt:lpstr>
      <vt:lpstr>Evaluation</vt:lpstr>
      <vt:lpstr>Evaluation</vt:lpstr>
      <vt:lpstr>Case #1</vt:lpstr>
      <vt:lpstr>Slide 10</vt:lpstr>
      <vt:lpstr>Toddler Fracture</vt:lpstr>
      <vt:lpstr>Case #2</vt:lpstr>
      <vt:lpstr>Slide 13</vt:lpstr>
      <vt:lpstr>Slide 14</vt:lpstr>
      <vt:lpstr>Slide 15</vt:lpstr>
      <vt:lpstr>Osteomyelitis</vt:lpstr>
      <vt:lpstr>Osteomyelitis</vt:lpstr>
      <vt:lpstr>Osteomyelitis</vt:lpstr>
      <vt:lpstr>Case #3</vt:lpstr>
      <vt:lpstr>Slide 20</vt:lpstr>
      <vt:lpstr>Slide 21</vt:lpstr>
      <vt:lpstr>Septic Arthritis</vt:lpstr>
      <vt:lpstr>Septic Arthritis</vt:lpstr>
      <vt:lpstr>Septic Arthritis</vt:lpstr>
      <vt:lpstr>Slide 25</vt:lpstr>
      <vt:lpstr>Slide 26</vt:lpstr>
      <vt:lpstr>Diagnostic Dilemmas</vt:lpstr>
      <vt:lpstr>Case #4</vt:lpstr>
      <vt:lpstr>Slide 29</vt:lpstr>
      <vt:lpstr>Avascular Necrosis</vt:lpstr>
      <vt:lpstr>AVN</vt:lpstr>
      <vt:lpstr>Case #5</vt:lpstr>
      <vt:lpstr>Slide 33</vt:lpstr>
      <vt:lpstr>Neoplastic</vt:lpstr>
      <vt:lpstr>Slide 35</vt:lpstr>
      <vt:lpstr>Slide 36</vt:lpstr>
      <vt:lpstr>Case #6</vt:lpstr>
      <vt:lpstr>Slide 38</vt:lpstr>
      <vt:lpstr>Slide 39</vt:lpstr>
      <vt:lpstr>Slipped Capital Femoral Epiphysis (SCFE)</vt:lpstr>
      <vt:lpstr>SCFE</vt:lpstr>
      <vt:lpstr>Slide 42</vt:lpstr>
      <vt:lpstr>Slide 43</vt:lpstr>
      <vt:lpstr>Slide 44</vt:lpstr>
      <vt:lpstr>Summary</vt:lpstr>
      <vt:lpstr>Slide 46</vt:lpstr>
    </vt:vector>
  </TitlesOfParts>
  <Company>Emory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Limping Child</dc:title>
  <dc:creator>Wendalyn King</dc:creator>
  <cp:lastModifiedBy>2649183829</cp:lastModifiedBy>
  <cp:revision>19</cp:revision>
  <dcterms:created xsi:type="dcterms:W3CDTF">2007-09-07T14:06:20Z</dcterms:created>
  <dcterms:modified xsi:type="dcterms:W3CDTF">2017-10-26T08:59:56Z</dcterms:modified>
</cp:coreProperties>
</file>